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0" r:id="rId2"/>
    <p:sldId id="283" r:id="rId3"/>
    <p:sldId id="256" r:id="rId4"/>
    <p:sldId id="296" r:id="rId5"/>
    <p:sldId id="285" r:id="rId6"/>
    <p:sldId id="291" r:id="rId7"/>
    <p:sldId id="293" r:id="rId8"/>
    <p:sldId id="290" r:id="rId9"/>
    <p:sldId id="312" r:id="rId10"/>
    <p:sldId id="281" r:id="rId11"/>
    <p:sldId id="300" r:id="rId12"/>
    <p:sldId id="284" r:id="rId13"/>
    <p:sldId id="297" r:id="rId14"/>
    <p:sldId id="302" r:id="rId15"/>
    <p:sldId id="298" r:id="rId16"/>
    <p:sldId id="301" r:id="rId17"/>
    <p:sldId id="299" r:id="rId18"/>
    <p:sldId id="295" r:id="rId19"/>
    <p:sldId id="257" r:id="rId20"/>
    <p:sldId id="289" r:id="rId21"/>
    <p:sldId id="288" r:id="rId22"/>
    <p:sldId id="313" r:id="rId23"/>
    <p:sldId id="294" r:id="rId24"/>
    <p:sldId id="292" r:id="rId25"/>
    <p:sldId id="286" r:id="rId26"/>
    <p:sldId id="268" r:id="rId27"/>
    <p:sldId id="303" r:id="rId28"/>
    <p:sldId id="304" r:id="rId29"/>
    <p:sldId id="305" r:id="rId30"/>
    <p:sldId id="307" r:id="rId31"/>
    <p:sldId id="309" r:id="rId32"/>
    <p:sldId id="311" r:id="rId33"/>
    <p:sldId id="310" r:id="rId34"/>
  </p:sldIdLst>
  <p:sldSz cx="12192000" cy="6858000"/>
  <p:notesSz cx="6858000" cy="9144000"/>
  <p:embeddedFontLs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egoe UI Light 8" panose="02010600030101010101" charset="0"/>
      <p:regular r:id="rId40"/>
    </p:embeddedFont>
    <p:embeddedFont>
      <p:font typeface="等线" panose="02010600030101010101" pitchFamily="2" charset="-122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微软雅黑 Light" panose="020B0502040204020203" pitchFamily="34" charset="-122"/>
      <p:regular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BD"/>
    <a:srgbClr val="616161"/>
    <a:srgbClr val="010005"/>
    <a:srgbClr val="1E211F"/>
    <a:srgbClr val="161617"/>
    <a:srgbClr val="05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0" autoAdjust="0"/>
    <p:restoredTop sz="95327" autoAdjust="0"/>
  </p:normalViewPr>
  <p:slideViewPr>
    <p:cSldViewPr snapToGrid="0">
      <p:cViewPr varScale="1">
        <p:scale>
          <a:sx n="87" d="100"/>
          <a:sy n="87" d="100"/>
        </p:scale>
        <p:origin x="51" y="153"/>
      </p:cViewPr>
      <p:guideLst>
        <p:guide orient="horz" pos="216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5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1-465F-821A-787CECFC35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1-465F-821A-787CECFC35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A1-465F-821A-787CECFC3512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85-4CA7-B317-03E680AA87F4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5-4CA7-B317-03E680AA8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653914711124976E-3"/>
          <c:y val="4.5035736840425521E-2"/>
          <c:w val="0.96712689793925422"/>
          <c:h val="0.82792254369062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9-4CD0-83E0-D8DC386E203C}"/>
              </c:ext>
            </c:extLst>
          </c:dPt>
          <c:cat>
            <c:numRef>
              <c:f>Sheet1!$A$3:$A$14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Sheet1!$B$3:$B$14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59-4CD0-83E0-D8DC386E2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1"/>
        <c:axId val="-1590743440"/>
        <c:axId val="-1590742896"/>
      </c:barChart>
      <c:catAx>
        <c:axId val="-159074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BDBDBD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590742896"/>
        <c:crosses val="autoZero"/>
        <c:auto val="1"/>
        <c:lblAlgn val="ctr"/>
        <c:lblOffset val="100"/>
        <c:noMultiLvlLbl val="0"/>
      </c:catAx>
      <c:valAx>
        <c:axId val="-1590742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59074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2DE7E-F12E-4D39-BF4A-3CCA88C28FA6}" type="datetimeFigureOut">
              <a:rPr lang="zh-CN" altLang="en-US" smtClean="0"/>
              <a:t>2022-12-28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3738D-0AD1-4F10-99D8-E7979E318A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4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53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7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在一个完美主义者的眼里，这是一个怎样的世界？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89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1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/>
          <p:cNvSpPr/>
          <p:nvPr userDrawn="1"/>
        </p:nvSpPr>
        <p:spPr>
          <a:xfrm>
            <a:off x="0" y="0"/>
            <a:ext cx="12192000" cy="6858000"/>
          </a:xfrm>
          <a:prstGeom prst="rtTriangle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2" t="2139" r="174" b="21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2" t="2139" r="174" b="21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9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32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/>
          <a:stretch/>
        </p:blipFill>
        <p:spPr>
          <a:xfrm>
            <a:off x="0" y="0"/>
            <a:ext cx="12191999" cy="3780462"/>
          </a:xfrm>
          <a:prstGeom prst="rect">
            <a:avLst/>
          </a:prstGeom>
          <a:solidFill>
            <a:srgbClr val="161617"/>
          </a:solidFill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5555"/>
          <a:stretch/>
        </p:blipFill>
        <p:spPr>
          <a:xfrm flipV="1">
            <a:off x="0" y="3724977"/>
            <a:ext cx="12191999" cy="3137836"/>
          </a:xfrm>
          <a:prstGeom prst="rect">
            <a:avLst/>
          </a:prstGeom>
          <a:solidFill>
            <a:srgbClr val="161617"/>
          </a:solidFill>
        </p:spPr>
      </p:pic>
    </p:spTree>
    <p:extLst>
      <p:ext uri="{BB962C8B-B14F-4D97-AF65-F5344CB8AC3E}">
        <p14:creationId xmlns:p14="http://schemas.microsoft.com/office/powerpoint/2010/main" val="3110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17FE6-7AE6-434D-99D3-486EFBFC5A30}" type="datetimeFigureOut">
              <a:rPr lang="zh-CN" altLang="en-US" smtClean="0"/>
              <a:t>2022-12-28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6E67-5434-44FA-98D3-DE3015CBAA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0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4" r:id="rId5"/>
    <p:sldLayoutId id="2147483655" r:id="rId6"/>
    <p:sldLayoutId id="2147483653" r:id="rId7"/>
    <p:sldLayoutId id="214748365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301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22108" y="3686887"/>
            <a:ext cx="44886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>
                <a:solidFill>
                  <a:schemeClr val="bg1"/>
                </a:solidFill>
              </a:rPr>
              <a:t>——</a:t>
            </a:r>
            <a:r>
              <a:rPr lang="en-US" altLang="zh-CN" sz="2500" dirty="0" err="1">
                <a:solidFill>
                  <a:schemeClr val="bg1"/>
                </a:solidFill>
              </a:rPr>
              <a:t>Smartisan</a:t>
            </a:r>
            <a:r>
              <a:rPr lang="en-US" altLang="zh-CN" sz="2500" dirty="0">
                <a:solidFill>
                  <a:schemeClr val="bg1"/>
                </a:solidFill>
              </a:rPr>
              <a:t> T2</a:t>
            </a:r>
            <a:endParaRPr lang="zh-CN" altLang="en-US" sz="25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65357" y="2119256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以傲慢与偏执</a:t>
            </a:r>
          </a:p>
        </p:txBody>
      </p:sp>
      <p:sp>
        <p:nvSpPr>
          <p:cNvPr id="6" name="矩形 5"/>
          <p:cNvSpPr/>
          <p:nvPr/>
        </p:nvSpPr>
        <p:spPr>
          <a:xfrm>
            <a:off x="5965357" y="2886064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回敬傲慢与偏见</a:t>
            </a:r>
          </a:p>
        </p:txBody>
      </p:sp>
    </p:spTree>
    <p:extLst>
      <p:ext uri="{BB962C8B-B14F-4D97-AF65-F5344CB8AC3E}">
        <p14:creationId xmlns:p14="http://schemas.microsoft.com/office/powerpoint/2010/main" val="238479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531747"/>
            <a:ext cx="9169400" cy="26975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43068" y="5242103"/>
            <a:ext cx="990586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>
                <a:solidFill>
                  <a:srgbClr val="BDBDBD"/>
                </a:solidFill>
                <a:latin typeface="+mn-ea"/>
              </a:rPr>
              <a:t>Smartisan T2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采用索尼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1300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万像素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Exmor RS™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堆栈式图像传感器，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f/2.0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光圈，具备光学防抖（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OIS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BDBDBD"/>
                </a:solidFill>
                <a:latin typeface="+mn-ea"/>
              </a:rPr>
              <a:t>抗眩光蓝玻璃红外线滤镜、双面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AR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增透镀膜和高显色指数闪光灯令成像品质全面升级</a:t>
            </a:r>
          </a:p>
        </p:txBody>
      </p:sp>
      <p:sp>
        <p:nvSpPr>
          <p:cNvPr id="5" name="矩形 4"/>
          <p:cNvSpPr/>
          <p:nvPr/>
        </p:nvSpPr>
        <p:spPr>
          <a:xfrm>
            <a:off x="4953220" y="4474077"/>
            <a:ext cx="2285562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8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29733" y="643582"/>
            <a:ext cx="1532535" cy="3693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latin typeface="+mn-ea"/>
              </a:rPr>
              <a:t>Smartisan T2</a:t>
            </a: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0" y="1326625"/>
            <a:ext cx="12192000" cy="4782266"/>
            <a:chOff x="420303" y="1491487"/>
            <a:chExt cx="11351394" cy="44525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458" y="1731783"/>
              <a:ext cx="6219850" cy="34986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0303" y="1491487"/>
              <a:ext cx="11351394" cy="4452542"/>
            </a:xfrm>
            <a:custGeom>
              <a:avLst/>
              <a:gdLst>
                <a:gd name="connsiteX0" fmla="*/ 2840566 w 12192000"/>
                <a:gd name="connsiteY0" fmla="*/ 290246 h 4782267"/>
                <a:gd name="connsiteX1" fmla="*/ 2840566 w 12192000"/>
                <a:gd name="connsiteY1" fmla="*/ 4028808 h 4782267"/>
                <a:gd name="connsiteX2" fmla="*/ 9486900 w 12192000"/>
                <a:gd name="connsiteY2" fmla="*/ 4028808 h 4782267"/>
                <a:gd name="connsiteX3" fmla="*/ 9486900 w 12192000"/>
                <a:gd name="connsiteY3" fmla="*/ 290246 h 4782267"/>
                <a:gd name="connsiteX4" fmla="*/ 0 w 12192000"/>
                <a:gd name="connsiteY4" fmla="*/ 0 h 4782267"/>
                <a:gd name="connsiteX5" fmla="*/ 12192000 w 12192000"/>
                <a:gd name="connsiteY5" fmla="*/ 0 h 4782267"/>
                <a:gd name="connsiteX6" fmla="*/ 12192000 w 12192000"/>
                <a:gd name="connsiteY6" fmla="*/ 4782267 h 4782267"/>
                <a:gd name="connsiteX7" fmla="*/ 0 w 12192000"/>
                <a:gd name="connsiteY7" fmla="*/ 4782267 h 478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4782267">
                  <a:moveTo>
                    <a:pt x="2840566" y="290246"/>
                  </a:moveTo>
                  <a:lnTo>
                    <a:pt x="2840566" y="4028808"/>
                  </a:lnTo>
                  <a:lnTo>
                    <a:pt x="9486900" y="4028808"/>
                  </a:lnTo>
                  <a:lnTo>
                    <a:pt x="9486900" y="290246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4782267"/>
                  </a:lnTo>
                  <a:lnTo>
                    <a:pt x="0" y="4782267"/>
                  </a:lnTo>
                  <a:close/>
                </a:path>
              </a:pathLst>
            </a:custGeom>
          </p:spPr>
        </p:pic>
      </p:grpSp>
      <p:sp>
        <p:nvSpPr>
          <p:cNvPr id="17" name="矩形 16"/>
          <p:cNvSpPr/>
          <p:nvPr/>
        </p:nvSpPr>
        <p:spPr>
          <a:xfrm>
            <a:off x="1143068" y="5875166"/>
            <a:ext cx="990586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>
                <a:solidFill>
                  <a:srgbClr val="616161"/>
                </a:solidFill>
                <a:latin typeface="+mn-ea"/>
              </a:rPr>
              <a:t>Smartisan T2 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采用索尼 </a:t>
            </a:r>
            <a:r>
              <a:rPr lang="en-US" altLang="zh-CN" sz="1200">
                <a:solidFill>
                  <a:srgbClr val="616161"/>
                </a:solidFill>
                <a:latin typeface="+mn-ea"/>
              </a:rPr>
              <a:t>1300 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万像素 </a:t>
            </a:r>
            <a:r>
              <a:rPr lang="en-US" altLang="zh-CN" sz="1200">
                <a:solidFill>
                  <a:srgbClr val="616161"/>
                </a:solidFill>
                <a:latin typeface="+mn-ea"/>
              </a:rPr>
              <a:t>Exmor RS™ 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堆栈式图像传感器，</a:t>
            </a:r>
            <a:r>
              <a:rPr lang="en-US" altLang="zh-CN" sz="1200">
                <a:solidFill>
                  <a:srgbClr val="616161"/>
                </a:solidFill>
                <a:latin typeface="+mn-ea"/>
              </a:rPr>
              <a:t>f/2.0 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光圈，具备光学防抖（</a:t>
            </a:r>
            <a:r>
              <a:rPr lang="en-US" altLang="zh-CN" sz="1200">
                <a:solidFill>
                  <a:srgbClr val="616161"/>
                </a:solidFill>
                <a:latin typeface="+mn-ea"/>
              </a:rPr>
              <a:t>OIS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616161"/>
                </a:solidFill>
                <a:latin typeface="+mn-ea"/>
              </a:rPr>
              <a:t>抗眩光蓝玻璃红外线滤镜、双面 </a:t>
            </a:r>
            <a:r>
              <a:rPr lang="en-US" altLang="zh-CN" sz="1200">
                <a:solidFill>
                  <a:srgbClr val="616161"/>
                </a:solidFill>
                <a:latin typeface="+mn-ea"/>
              </a:rPr>
              <a:t>AR </a:t>
            </a:r>
            <a:r>
              <a:rPr lang="zh-CN" altLang="en-US" sz="1200">
                <a:solidFill>
                  <a:srgbClr val="616161"/>
                </a:solidFill>
                <a:latin typeface="+mn-ea"/>
              </a:rPr>
              <a:t>增透镀膜和高显色指数闪光灯令成像品质全面升级</a:t>
            </a:r>
          </a:p>
        </p:txBody>
      </p:sp>
    </p:spTree>
    <p:extLst>
      <p:ext uri="{BB962C8B-B14F-4D97-AF65-F5344CB8AC3E}">
        <p14:creationId xmlns:p14="http://schemas.microsoft.com/office/powerpoint/2010/main" val="313612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4" y="995451"/>
            <a:ext cx="10076033" cy="48670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6967" y="2485543"/>
            <a:ext cx="6058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>
                <a:solidFill>
                  <a:srgbClr val="BDBDBD"/>
                </a:solidFill>
                <a:latin typeface="+mn-ea"/>
              </a:rPr>
              <a:t>“全”金属中框，从未如此纯粹</a:t>
            </a:r>
            <a:endParaRPr lang="zh-CN" altLang="en-US" sz="3600" b="0" i="0">
              <a:solidFill>
                <a:srgbClr val="BDBDBD"/>
              </a:solidFill>
              <a:effectLst/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6699" y="3170528"/>
            <a:ext cx="89186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rgbClr val="616161"/>
                </a:solidFill>
                <a:latin typeface="+mn-ea"/>
              </a:rPr>
              <a:t>历经呕心沥血的 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588 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天之后，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Smartisan T2 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团队终于解决了手机工程上的著名难题</a:t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616161"/>
                </a:solidFill>
                <a:latin typeface="+mn-ea"/>
              </a:rPr>
              <a:t>通过消除金属边框上的四个塑料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/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金属结合的断点</a:t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616161"/>
                </a:solidFill>
                <a:latin typeface="+mn-ea"/>
              </a:rPr>
              <a:t>我们重新定义了“全”金属中框</a:t>
            </a:r>
            <a:endParaRPr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194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2" r="9909" b="41972"/>
            <a:stretch/>
          </p:blipFill>
          <p:spPr>
            <a:xfrm>
              <a:off x="4581302" y="-1"/>
              <a:ext cx="7610698" cy="68580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2" r="89290" b="41972"/>
            <a:stretch/>
          </p:blipFill>
          <p:spPr>
            <a:xfrm flipH="1">
              <a:off x="3233141" y="-1"/>
              <a:ext cx="1348160" cy="68580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2" r="89290" b="41972"/>
            <a:stretch/>
          </p:blipFill>
          <p:spPr>
            <a:xfrm>
              <a:off x="1884981" y="-1"/>
              <a:ext cx="1348160" cy="68580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2" r="89290" b="41972"/>
            <a:stretch/>
          </p:blipFill>
          <p:spPr>
            <a:xfrm flipH="1">
              <a:off x="837075" y="-1"/>
              <a:ext cx="1047906" cy="685800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2" r="89290" b="41972"/>
            <a:stretch/>
          </p:blipFill>
          <p:spPr>
            <a:xfrm>
              <a:off x="0" y="-1"/>
              <a:ext cx="837074" cy="6858001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281575" y="2487816"/>
            <a:ext cx="6288901" cy="1085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latin typeface="+mn-ea"/>
              </a:rPr>
              <a:t>乔布斯和他的接班人都没为你做到的，</a:t>
            </a:r>
            <a:endParaRPr lang="en-US" altLang="zh-CN" sz="280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latin typeface="+mn-ea"/>
              </a:rPr>
              <a:t>我们为你做到了。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31350" y="3365499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8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 rot="10800000">
            <a:off x="571929" y="561110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13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81575" y="4053536"/>
            <a:ext cx="214353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+mn-ea"/>
              </a:rPr>
              <a:t>—— </a:t>
            </a:r>
            <a:r>
              <a:rPr lang="zh-CN" altLang="en-US" sz="2800">
                <a:solidFill>
                  <a:schemeClr val="bg1"/>
                </a:solidFill>
                <a:latin typeface="+mn-ea"/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420929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57297" y="-2122782"/>
            <a:ext cx="5277407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3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28768" y="2742200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82930" y="210448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+mn-ea"/>
                <a:ea typeface="+mn-ea"/>
              </a:rPr>
              <a:t>第三部分</a:t>
            </a:r>
          </a:p>
        </p:txBody>
      </p:sp>
      <p:sp>
        <p:nvSpPr>
          <p:cNvPr id="6" name="矩形 5"/>
          <p:cNvSpPr/>
          <p:nvPr/>
        </p:nvSpPr>
        <p:spPr>
          <a:xfrm>
            <a:off x="3147556" y="3617519"/>
            <a:ext cx="5896889" cy="588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+mn-ea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7" name="矩形 6"/>
          <p:cNvSpPr/>
          <p:nvPr/>
        </p:nvSpPr>
        <p:spPr>
          <a:xfrm>
            <a:off x="5329733" y="4680846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5"/>
          <a:stretch/>
        </p:blipFill>
        <p:spPr>
          <a:xfrm>
            <a:off x="9734721" y="-2157214"/>
            <a:ext cx="6238624" cy="111392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5"/>
          <a:stretch/>
        </p:blipFill>
        <p:spPr>
          <a:xfrm>
            <a:off x="-3781344" y="-2157214"/>
            <a:ext cx="6238624" cy="11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7242" b="6178"/>
          <a:stretch/>
        </p:blipFill>
        <p:spPr>
          <a:xfrm>
            <a:off x="5016500" y="211297"/>
            <a:ext cx="7175500" cy="66467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矩形 2"/>
          <p:cNvSpPr/>
          <p:nvPr/>
        </p:nvSpPr>
        <p:spPr>
          <a:xfrm>
            <a:off x="1281575" y="2487816"/>
            <a:ext cx="577143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>
                <a:solidFill>
                  <a:srgbClr val="616161"/>
                </a:solidFill>
                <a:latin typeface="+mn-ea"/>
              </a:rPr>
              <a:t>We're here to put a dent in the universe. Otherwise why else even be here?</a:t>
            </a:r>
            <a:endParaRPr lang="zh-CN" altLang="en-US" sz="2400">
              <a:solidFill>
                <a:srgbClr val="616161"/>
              </a:solidFill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31350" y="3365499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88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571929" y="561110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138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1575" y="4053536"/>
            <a:ext cx="2759089" cy="568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616161"/>
                </a:solidFill>
                <a:latin typeface="+mn-ea"/>
              </a:rPr>
              <a:t>—— Steve Jobs</a:t>
            </a:r>
            <a:endParaRPr lang="zh-CN" altLang="en-US" sz="2800">
              <a:solidFill>
                <a:srgbClr val="61616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764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4" y="995451"/>
            <a:ext cx="10076033" cy="48670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36699" y="4465928"/>
            <a:ext cx="89186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rgbClr val="616161"/>
                </a:solidFill>
                <a:latin typeface="+mn-ea"/>
              </a:rPr>
              <a:t>历经呕心沥血的 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588 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天之后，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Smartisan T2 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团队终于解决了手机工程上的著名难题</a:t>
            </a:r>
            <a:br>
              <a:rPr lang="zh-CN" altLang="en-US">
                <a:latin typeface="+mn-ea"/>
              </a:rPr>
            </a:br>
            <a:r>
              <a:rPr lang="zh-CN" altLang="en-US">
                <a:solidFill>
                  <a:srgbClr val="616161"/>
                </a:solidFill>
                <a:latin typeface="+mn-ea"/>
              </a:rPr>
              <a:t>通过消除金属边框上的四个塑料</a:t>
            </a:r>
            <a:r>
              <a:rPr lang="en-US" altLang="zh-CN">
                <a:solidFill>
                  <a:srgbClr val="616161"/>
                </a:solidFill>
                <a:latin typeface="+mn-ea"/>
              </a:rPr>
              <a:t>/</a:t>
            </a:r>
            <a:r>
              <a:rPr lang="zh-CN" altLang="en-US">
                <a:solidFill>
                  <a:srgbClr val="616161"/>
                </a:solidFill>
                <a:latin typeface="+mn-ea"/>
              </a:rPr>
              <a:t>金属结合的断点</a:t>
            </a:r>
            <a:endParaRPr lang="zh-CN" altLang="en-US">
              <a:latin typeface="+mn-ea"/>
            </a:endParaRPr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3798120112"/>
              </p:ext>
            </p:extLst>
          </p:nvPr>
        </p:nvGraphicFramePr>
        <p:xfrm>
          <a:off x="1821179" y="1231900"/>
          <a:ext cx="8734121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65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1846279"/>
            <a:ext cx="12192000" cy="3241357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43068" y="3252625"/>
            <a:ext cx="990586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>
                <a:solidFill>
                  <a:srgbClr val="BDBDBD"/>
                </a:solidFill>
                <a:latin typeface="+mn-ea"/>
              </a:rPr>
              <a:t>Smartisan T2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采用索尼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1300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万像素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Exmor RS™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堆栈式图像传感器，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f/2.0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光圈，具备光学防抖（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OIS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BDBDBD"/>
                </a:solidFill>
                <a:latin typeface="+mn-ea"/>
              </a:rPr>
              <a:t>抗眩光蓝玻璃红外线滤镜、双面 </a:t>
            </a:r>
            <a:r>
              <a:rPr lang="en-US" altLang="zh-CN" sz="1600">
                <a:solidFill>
                  <a:srgbClr val="BDBDBD"/>
                </a:solidFill>
                <a:latin typeface="+mn-ea"/>
              </a:rPr>
              <a:t>AR </a:t>
            </a:r>
            <a:r>
              <a:rPr lang="zh-CN" altLang="en-US" sz="1600">
                <a:solidFill>
                  <a:srgbClr val="BDBDBD"/>
                </a:solidFill>
                <a:latin typeface="+mn-ea"/>
              </a:rPr>
              <a:t>增透镀膜和高显色指数闪光灯令成像品质全面升级</a:t>
            </a:r>
          </a:p>
        </p:txBody>
      </p:sp>
      <p:sp>
        <p:nvSpPr>
          <p:cNvPr id="3" name="矩形 2"/>
          <p:cNvSpPr/>
          <p:nvPr/>
        </p:nvSpPr>
        <p:spPr>
          <a:xfrm>
            <a:off x="3097168" y="2604903"/>
            <a:ext cx="5574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+mn-ea"/>
              </a:rPr>
              <a:t>Smartisan T2 </a:t>
            </a:r>
            <a:r>
              <a:rPr lang="zh-CN" altLang="en-US" sz="3200">
                <a:solidFill>
                  <a:schemeClr val="bg1"/>
                </a:solidFill>
                <a:latin typeface="+mn-ea"/>
              </a:rPr>
              <a:t>摄像头实拍样张</a:t>
            </a:r>
            <a:endParaRPr lang="zh-CN" altLang="en-US" sz="3200" b="0" i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29733" y="4193535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9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3" y="1124819"/>
            <a:ext cx="2619375" cy="2514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48966" y="4392978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骁龙™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808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27650" y="5100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处理器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83681" y="4392978"/>
            <a:ext cx="102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64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26586" y="5100864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旗舰级架构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165600" y="4355164"/>
            <a:ext cx="3860800" cy="1061093"/>
            <a:chOff x="4064000" y="4723464"/>
            <a:chExt cx="3860800" cy="106109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0640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9248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8622611" y="4392978"/>
            <a:ext cx="235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Adreno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418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6734" y="51008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图形处理器</a:t>
            </a:r>
          </a:p>
        </p:txBody>
      </p:sp>
    </p:spTree>
    <p:extLst>
      <p:ext uri="{BB962C8B-B14F-4D97-AF65-F5344CB8AC3E}">
        <p14:creationId xmlns:p14="http://schemas.microsoft.com/office/powerpoint/2010/main" val="231401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6324" r="2164" b="3667"/>
          <a:stretch/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57064" y="2353787"/>
            <a:ext cx="48013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</a:rPr>
              <a:t>未来属于我们当中</a:t>
            </a:r>
            <a:endParaRPr lang="en-US" altLang="zh-CN" sz="3600" b="1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</a:rPr>
              <a:t>那些仍然愿意弄脏双手</a:t>
            </a:r>
            <a:endParaRPr lang="en-US" altLang="zh-CN" sz="3600" b="1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</a:rPr>
              <a:t>的少数分子。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286500" y="2476500"/>
            <a:ext cx="0" cy="210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530320" y="4201569"/>
            <a:ext cx="139814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bg1"/>
                </a:solidFill>
              </a:rPr>
              <a:t>@</a:t>
            </a:r>
            <a:r>
              <a:rPr lang="zh-CN" altLang="en-US" sz="2400">
                <a:solidFill>
                  <a:schemeClr val="bg1"/>
                </a:solidFill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302405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4053" r="11999" b="8257"/>
          <a:stretch/>
        </p:blipFill>
        <p:spPr>
          <a:xfrm>
            <a:off x="0" y="1912478"/>
            <a:ext cx="12192000" cy="49455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81212" y="1129188"/>
            <a:ext cx="2398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</a:rPr>
              <a:t>CONTENTS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3592" y="112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</a:rPr>
              <a:t>目录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506868" y="1239718"/>
            <a:ext cx="0" cy="431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1494010" y="2692654"/>
            <a:ext cx="9491490" cy="1151556"/>
            <a:chOff x="1174519" y="2438654"/>
            <a:chExt cx="10130472" cy="1151556"/>
          </a:xfrm>
        </p:grpSpPr>
        <p:sp>
          <p:nvSpPr>
            <p:cNvPr id="4" name="文本框 3"/>
            <p:cNvSpPr txBox="1"/>
            <p:nvPr/>
          </p:nvSpPr>
          <p:spPr>
            <a:xfrm>
              <a:off x="1174519" y="254377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第一部分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>
              <a:off x="2850429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851165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8851901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379704" y="3005435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+mj-ea"/>
                  <a:ea typeface="+mj-ea"/>
                </a:rPr>
                <a:t>情怀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887746" y="2543770"/>
              <a:ext cx="1415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第二部分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092931" y="3005435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+mj-ea"/>
                  <a:ea typeface="+mj-ea"/>
                </a:rPr>
                <a:t>情怀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88482" y="2543770"/>
              <a:ext cx="1415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第三部分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093667" y="3005435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+mj-ea"/>
                  <a:ea typeface="+mj-ea"/>
                </a:rPr>
                <a:t>情怀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889218" y="2543770"/>
              <a:ext cx="1415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第四部分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094403" y="3005435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+mj-ea"/>
                  <a:ea typeface="+mj-ea"/>
                </a:rPr>
                <a:t>情怀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4027032" y="1058306"/>
            <a:ext cx="4137936" cy="794468"/>
          </a:xfrm>
          <a:prstGeom prst="rect">
            <a:avLst/>
          </a:prstGeom>
          <a:ln>
            <a:solidFill>
              <a:srgbClr val="61616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22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410308" y="-1901401"/>
            <a:ext cx="5277407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4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1"/>
          <a:stretch/>
        </p:blipFill>
        <p:spPr>
          <a:xfrm>
            <a:off x="0" y="3011190"/>
            <a:ext cx="5418183" cy="91310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200748" y="2220136"/>
            <a:ext cx="4568852" cy="2417729"/>
            <a:chOff x="5845148" y="2107697"/>
            <a:chExt cx="4568852" cy="2417729"/>
          </a:xfrm>
        </p:grpSpPr>
        <p:sp>
          <p:nvSpPr>
            <p:cNvPr id="3" name="文本框 2"/>
            <p:cNvSpPr txBox="1"/>
            <p:nvPr/>
          </p:nvSpPr>
          <p:spPr>
            <a:xfrm>
              <a:off x="5845148" y="2654842"/>
              <a:ext cx="41344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>
                  <a:solidFill>
                    <a:schemeClr val="bg1"/>
                  </a:solidFill>
                  <a:effectLst>
                    <a:outerShdw blurRad="165100" dist="88900" dir="2700000" algn="tl">
                      <a:srgbClr val="000000">
                        <a:alpha val="14000"/>
                      </a:srgbClr>
                    </a:outerShdw>
                  </a:effectLst>
                  <a:latin typeface="+mj-ea"/>
                  <a:ea typeface="+mj-ea"/>
                </a:rPr>
                <a:t>请输入你的情怀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45148" y="2107697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 b="1">
                  <a:solidFill>
                    <a:schemeClr val="bg1"/>
                  </a:solidFill>
                  <a:effectLst>
                    <a:outerShdw blurRad="165100" dist="88900" dir="2700000" algn="tl">
                      <a:srgbClr val="000000">
                        <a:alpha val="14000"/>
                      </a:srgb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sz="3200" b="0">
                  <a:latin typeface="+mn-ea"/>
                  <a:ea typeface="+mn-ea"/>
                </a:rPr>
                <a:t>第四部分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5845148" y="3424283"/>
              <a:ext cx="4568852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>
                  <a:solidFill>
                    <a:srgbClr val="BDBDBD"/>
                  </a:solidFill>
                  <a:latin typeface="+mn-ea"/>
                </a:rPr>
                <a:t>将电源键从边框上移除并整合至 </a:t>
              </a:r>
              <a:r>
                <a:rPr lang="en-US" altLang="zh-CN" sz="1400">
                  <a:solidFill>
                    <a:srgbClr val="BDBDBD"/>
                  </a:solidFill>
                  <a:latin typeface="+mn-ea"/>
                </a:rPr>
                <a:t>Home </a:t>
              </a:r>
              <a:r>
                <a:rPr lang="zh-CN" altLang="en-US" sz="1400">
                  <a:solidFill>
                    <a:srgbClr val="BDBDBD"/>
                  </a:solidFill>
                  <a:latin typeface="+mn-ea"/>
                </a:rPr>
                <a:t>键内，将 </a:t>
              </a:r>
              <a:r>
                <a:rPr lang="en-US" altLang="zh-CN" sz="1400">
                  <a:solidFill>
                    <a:srgbClr val="BDBDBD"/>
                  </a:solidFill>
                  <a:latin typeface="+mn-ea"/>
                </a:rPr>
                <a:t>SIM </a:t>
              </a:r>
              <a:r>
                <a:rPr lang="zh-CN" altLang="en-US" sz="1400">
                  <a:solidFill>
                    <a:srgbClr val="BDBDBD"/>
                  </a:solidFill>
                  <a:latin typeface="+mn-ea"/>
                </a:rPr>
                <a:t>卡槽隐藏至右侧键内，在永无尽头的极简主义美学道路上。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5966550" y="4156094"/>
              <a:ext cx="1532535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+mn-ea"/>
                </a:rPr>
                <a:t>Smartisan T2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8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文本框 83"/>
          <p:cNvSpPr txBox="1"/>
          <p:nvPr/>
        </p:nvSpPr>
        <p:spPr>
          <a:xfrm>
            <a:off x="6482637" y="2792686"/>
            <a:ext cx="2793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85" name="矩形 84"/>
          <p:cNvSpPr/>
          <p:nvPr/>
        </p:nvSpPr>
        <p:spPr>
          <a:xfrm>
            <a:off x="6558837" y="3341306"/>
            <a:ext cx="4693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BDBDBD"/>
                </a:solidFill>
                <a:latin typeface="+mn-ea"/>
              </a:rPr>
              <a:t>玻璃材质桌面主题。多宫格桌面新增以当前锁屏壁纸为背景的“毛玻璃”主题</a:t>
            </a:r>
          </a:p>
        </p:txBody>
      </p:sp>
      <p:grpSp>
        <p:nvGrpSpPr>
          <p:cNvPr id="87" name="组合 86"/>
          <p:cNvGrpSpPr/>
          <p:nvPr/>
        </p:nvGrpSpPr>
        <p:grpSpPr>
          <a:xfrm>
            <a:off x="544657" y="-103969"/>
            <a:ext cx="5796175" cy="10220735"/>
            <a:chOff x="6272315" y="355599"/>
            <a:chExt cx="5170385" cy="9117243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315" y="355599"/>
              <a:ext cx="5170385" cy="9117243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624" y="1802734"/>
              <a:ext cx="3409916" cy="6026826"/>
            </a:xfrm>
            <a:prstGeom prst="rect">
              <a:avLst/>
            </a:prstGeom>
          </p:spPr>
        </p:pic>
      </p:grpSp>
      <p:cxnSp>
        <p:nvCxnSpPr>
          <p:cNvPr id="89" name="直接连接符 88"/>
          <p:cNvCxnSpPr/>
          <p:nvPr/>
        </p:nvCxnSpPr>
        <p:spPr>
          <a:xfrm>
            <a:off x="6388100" y="2908300"/>
            <a:ext cx="0" cy="1798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6678285" y="4268533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58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50" y="4247432"/>
            <a:ext cx="8327300" cy="8849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62124" y="3301386"/>
            <a:ext cx="3122141" cy="3340691"/>
            <a:chOff x="7137509" y="644813"/>
            <a:chExt cx="3122141" cy="33406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49" r="16100"/>
            <a:stretch>
              <a:fillRect/>
            </a:stretch>
          </p:blipFill>
          <p:spPr>
            <a:xfrm>
              <a:off x="7464769" y="1426411"/>
              <a:ext cx="2452056" cy="1171105"/>
            </a:xfrm>
            <a:custGeom>
              <a:avLst/>
              <a:gdLst>
                <a:gd name="connsiteX0" fmla="*/ 179899 w 2966988"/>
                <a:gd name="connsiteY0" fmla="*/ 0 h 1417037"/>
                <a:gd name="connsiteX1" fmla="*/ 2787090 w 2966988"/>
                <a:gd name="connsiteY1" fmla="*/ 0 h 1417037"/>
                <a:gd name="connsiteX2" fmla="*/ 2787938 w 2966988"/>
                <a:gd name="connsiteY2" fmla="*/ 1397 h 1417037"/>
                <a:gd name="connsiteX3" fmla="*/ 2966988 w 2966988"/>
                <a:gd name="connsiteY3" fmla="*/ 708518 h 1417037"/>
                <a:gd name="connsiteX4" fmla="*/ 2787938 w 2966988"/>
                <a:gd name="connsiteY4" fmla="*/ 1415639 h 1417037"/>
                <a:gd name="connsiteX5" fmla="*/ 2787089 w 2966988"/>
                <a:gd name="connsiteY5" fmla="*/ 1417037 h 1417037"/>
                <a:gd name="connsiteX6" fmla="*/ 179899 w 2966988"/>
                <a:gd name="connsiteY6" fmla="*/ 1417037 h 1417037"/>
                <a:gd name="connsiteX7" fmla="*/ 179050 w 2966988"/>
                <a:gd name="connsiteY7" fmla="*/ 1415639 h 1417037"/>
                <a:gd name="connsiteX8" fmla="*/ 0 w 2966988"/>
                <a:gd name="connsiteY8" fmla="*/ 708518 h 1417037"/>
                <a:gd name="connsiteX9" fmla="*/ 179050 w 2966988"/>
                <a:gd name="connsiteY9" fmla="*/ 1397 h 14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6988" h="1417037">
                  <a:moveTo>
                    <a:pt x="179899" y="0"/>
                  </a:moveTo>
                  <a:lnTo>
                    <a:pt x="2787090" y="0"/>
                  </a:lnTo>
                  <a:lnTo>
                    <a:pt x="2787938" y="1397"/>
                  </a:lnTo>
                  <a:cubicBezTo>
                    <a:pt x="2902126" y="211598"/>
                    <a:pt x="2966988" y="452483"/>
                    <a:pt x="2966988" y="708518"/>
                  </a:cubicBezTo>
                  <a:cubicBezTo>
                    <a:pt x="2966988" y="964553"/>
                    <a:pt x="2902126" y="1205438"/>
                    <a:pt x="2787938" y="1415639"/>
                  </a:cubicBezTo>
                  <a:lnTo>
                    <a:pt x="2787089" y="1417037"/>
                  </a:lnTo>
                  <a:lnTo>
                    <a:pt x="179899" y="1417037"/>
                  </a:lnTo>
                  <a:lnTo>
                    <a:pt x="179050" y="1415639"/>
                  </a:lnTo>
                  <a:cubicBezTo>
                    <a:pt x="64862" y="1205438"/>
                    <a:pt x="0" y="964553"/>
                    <a:pt x="0" y="708518"/>
                  </a:cubicBezTo>
                  <a:cubicBezTo>
                    <a:pt x="0" y="452483"/>
                    <a:pt x="64862" y="211598"/>
                    <a:pt x="179050" y="1397"/>
                  </a:cubicBezTo>
                  <a:close/>
                </a:path>
              </a:pathLst>
            </a:cu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509" y="644813"/>
              <a:ext cx="3122141" cy="3340691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1615440" y="2062263"/>
            <a:ext cx="8961120" cy="659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</a:rPr>
              <a:t>工匠精神的证明，隐藏在每一个值得被放大欣赏的细节中偏执于有用的细节，偏执于无用的细节，偏执于甚至不会被发现是有用还是无用的细节。</a:t>
            </a:r>
            <a:endParaRPr lang="en-US" altLang="zh-CN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7840" y="126706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3600" b="0">
                <a:solidFill>
                  <a:srgbClr val="010005"/>
                </a:solidFill>
                <a:effectLst/>
                <a:latin typeface="+mn-ea"/>
                <a:ea typeface="+mn-ea"/>
              </a:rPr>
              <a:t>请输入你的情怀</a:t>
            </a:r>
          </a:p>
        </p:txBody>
      </p:sp>
    </p:spTree>
    <p:extLst>
      <p:ext uri="{BB962C8B-B14F-4D97-AF65-F5344CB8AC3E}">
        <p14:creationId xmlns:p14="http://schemas.microsoft.com/office/powerpoint/2010/main" val="1478287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44223" y="2827274"/>
            <a:ext cx="8303556" cy="3237552"/>
            <a:chOff x="1623578" y="2451999"/>
            <a:chExt cx="8944845" cy="348759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578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314" y="2451999"/>
              <a:ext cx="1973242" cy="34875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446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182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11031037" y="4205418"/>
            <a:ext cx="250257" cy="500514"/>
            <a:chOff x="6689558" y="882773"/>
            <a:chExt cx="250257" cy="50051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910707" y="4205418"/>
            <a:ext cx="250257" cy="500514"/>
            <a:chOff x="6689558" y="882773"/>
            <a:chExt cx="250257" cy="500514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4746912" y="95190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16" name="矩形 15"/>
          <p:cNvSpPr/>
          <p:nvPr/>
        </p:nvSpPr>
        <p:spPr>
          <a:xfrm>
            <a:off x="1944223" y="1596214"/>
            <a:ext cx="830355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+mn-ea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</p:spTree>
    <p:extLst>
      <p:ext uri="{BB962C8B-B14F-4D97-AF65-F5344CB8AC3E}">
        <p14:creationId xmlns:p14="http://schemas.microsoft.com/office/powerpoint/2010/main" val="367800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00" y="2374634"/>
            <a:ext cx="4381500" cy="2667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7236" y="252644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4" name="矩形 3"/>
          <p:cNvSpPr/>
          <p:nvPr/>
        </p:nvSpPr>
        <p:spPr>
          <a:xfrm>
            <a:off x="969465" y="2988109"/>
            <a:ext cx="303464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左右声道独立专业运放芯片德州仪器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OPA1612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；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结合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Smartisan OS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无损音频解决方案；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还原真实的声音，打造令人沉醉的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Hi-Fi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音质。</a:t>
            </a:r>
          </a:p>
        </p:txBody>
      </p:sp>
      <p:cxnSp>
        <p:nvCxnSpPr>
          <p:cNvPr id="16" name="直接连接符 15"/>
          <p:cNvCxnSpPr>
            <a:endCxn id="2" idx="0"/>
          </p:cNvCxnSpPr>
          <p:nvPr/>
        </p:nvCxnSpPr>
        <p:spPr>
          <a:xfrm flipH="1">
            <a:off x="6076750" y="125130"/>
            <a:ext cx="19250" cy="22495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096000" y="5166761"/>
            <a:ext cx="0" cy="16912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556257" y="252644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20" name="矩形 19"/>
          <p:cNvSpPr/>
          <p:nvPr/>
        </p:nvSpPr>
        <p:spPr>
          <a:xfrm>
            <a:off x="8267500" y="2988109"/>
            <a:ext cx="3034644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左右声道独立专业运放芯片德州仪器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OPA1612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；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结合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Smartisan OS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无损音频解决方案；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还原真实的声音，打造令人沉醉的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Hi-Fi </a:t>
            </a: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+mn-ea"/>
              </a:rPr>
              <a:t>音质。</a:t>
            </a:r>
          </a:p>
        </p:txBody>
      </p:sp>
      <p:sp>
        <p:nvSpPr>
          <p:cNvPr id="21" name="矩形 20"/>
          <p:cNvSpPr/>
          <p:nvPr/>
        </p:nvSpPr>
        <p:spPr>
          <a:xfrm>
            <a:off x="5105119" y="898733"/>
            <a:ext cx="1981761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01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4396" y="2546895"/>
            <a:ext cx="9417963" cy="1367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>
                <a:solidFill>
                  <a:schemeClr val="bg1"/>
                </a:solidFill>
              </a:rPr>
              <a:t>通往牛逼的路上，风景差得让人只想说脏话，</a:t>
            </a:r>
            <a:endParaRPr lang="en-US" altLang="zh-CN" sz="36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3600">
                <a:solidFill>
                  <a:schemeClr val="bg1"/>
                </a:solidFill>
              </a:rPr>
              <a:t>但创业者在意的是远方。</a:t>
            </a:r>
          </a:p>
        </p:txBody>
      </p:sp>
      <p:sp>
        <p:nvSpPr>
          <p:cNvPr id="7" name="矩形 6"/>
          <p:cNvSpPr/>
          <p:nvPr/>
        </p:nvSpPr>
        <p:spPr>
          <a:xfrm>
            <a:off x="9817312" y="3646601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88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 rot="10800000">
            <a:off x="744751" y="560423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zh-CN" altLang="en-US" sz="138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89281" y="4825430"/>
            <a:ext cx="1584088" cy="432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  <a:latin typeface="+mn-ea"/>
              </a:rPr>
              <a:t>—— </a:t>
            </a:r>
            <a:r>
              <a:rPr lang="zh-CN" altLang="en-US" sz="2000">
                <a:solidFill>
                  <a:schemeClr val="bg1"/>
                </a:solidFill>
                <a:latin typeface="+mn-ea"/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260886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51550" y="2335441"/>
            <a:ext cx="41344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100">
                <a:solidFill>
                  <a:schemeClr val="bg1"/>
                </a:solidFill>
              </a:rPr>
              <a:t>以傲慢与偏执</a:t>
            </a:r>
            <a:endParaRPr lang="en-US" altLang="zh-CN" sz="5100">
              <a:solidFill>
                <a:schemeClr val="bg1"/>
              </a:solidFill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  <a:latin typeface="+mj-ea"/>
                <a:ea typeface="+mj-ea"/>
              </a:rPr>
              <a:t>回敬傲慢与偏见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051550" y="1981200"/>
            <a:ext cx="4044950" cy="2895600"/>
            <a:chOff x="6134376" y="2095902"/>
            <a:chExt cx="4051640" cy="2666197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134376" y="2095902"/>
              <a:ext cx="40516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134376" y="4762099"/>
              <a:ext cx="40516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6051550" y="412965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罗永浩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301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6381843"/>
            <a:ext cx="1286596" cy="1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28767" y="2792641"/>
            <a:ext cx="4134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>
                <a:solidFill>
                  <a:schemeClr val="bg1"/>
                </a:solidFill>
              </a:rPr>
              <a:t>本模板</a:t>
            </a:r>
            <a:r>
              <a:rPr lang="zh-CN" altLang="en-US" sz="4400" b="1">
                <a:solidFill>
                  <a:schemeClr val="bg1"/>
                </a:solidFill>
                <a:latin typeface="+mj-ea"/>
                <a:ea typeface="+mj-ea"/>
              </a:rPr>
              <a:t>设计规范</a:t>
            </a:r>
            <a:endParaRPr lang="zh-CN" altLang="en-US" sz="3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22062" y="3562082"/>
            <a:ext cx="3947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</a:rPr>
              <a:t>DESIGN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285860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89122" y="2291016"/>
            <a:ext cx="887758" cy="451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</a:rPr>
              <a:t>中文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68913" y="221861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latin typeface="+mj-ea"/>
                <a:ea typeface="+mj-ea"/>
              </a:rPr>
              <a:t>微软雅黑</a:t>
            </a:r>
          </a:p>
        </p:txBody>
      </p:sp>
      <p:sp>
        <p:nvSpPr>
          <p:cNvPr id="6" name="矩形 5"/>
          <p:cNvSpPr/>
          <p:nvPr/>
        </p:nvSpPr>
        <p:spPr>
          <a:xfrm>
            <a:off x="2089122" y="4283790"/>
            <a:ext cx="887758" cy="451412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英文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14599" y="4217108"/>
            <a:ext cx="3012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404040"/>
                </a:solidFill>
              </a:rPr>
              <a:t>Segoe UI Light 8</a:t>
            </a:r>
            <a:endParaRPr lang="zh-CN" altLang="en-US" sz="3200" dirty="0">
              <a:solidFill>
                <a:srgbClr val="40404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27474" y="2218613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404040"/>
                </a:solidFill>
              </a:rPr>
              <a:t>微软</a:t>
            </a:r>
            <a:r>
              <a:rPr lang="zh-CN" altLang="en-US" sz="3200">
                <a:solidFill>
                  <a:srgbClr val="404040"/>
                </a:solidFill>
              </a:rPr>
              <a:t>雅黑 </a:t>
            </a:r>
            <a:r>
              <a:rPr lang="en-US" altLang="zh-CN" sz="3200">
                <a:solidFill>
                  <a:srgbClr val="404040"/>
                </a:solidFill>
              </a:rPr>
              <a:t>Light</a:t>
            </a:r>
            <a:endParaRPr lang="zh-CN" altLang="en-US" sz="3200" dirty="0">
              <a:solidFill>
                <a:srgbClr val="404040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22425" y="3539295"/>
            <a:ext cx="981929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327474" y="4217107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404040"/>
                </a:solidFill>
                <a:latin typeface="Segoe UI"/>
              </a:rPr>
              <a:t>Segoe UI</a:t>
            </a:r>
            <a:endParaRPr lang="zh-CN" altLang="en-US" sz="3200" b="1" dirty="0">
              <a:solidFill>
                <a:srgbClr val="404040"/>
              </a:solidFill>
              <a:latin typeface="Segoe UI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798354" y="474385"/>
            <a:ext cx="930825" cy="702275"/>
            <a:chOff x="1187820" y="559052"/>
            <a:chExt cx="930825" cy="702275"/>
          </a:xfrm>
        </p:grpSpPr>
        <p:sp>
          <p:nvSpPr>
            <p:cNvPr id="11" name="文本框 10"/>
            <p:cNvSpPr txBox="1"/>
            <p:nvPr/>
          </p:nvSpPr>
          <p:spPr>
            <a:xfrm>
              <a:off x="1255908" y="55905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solidFill>
                    <a:prstClr val="black"/>
                  </a:solidFill>
                  <a:latin typeface="微软雅黑"/>
                </a:rPr>
                <a:t>字体</a:t>
              </a:r>
              <a:endParaRPr lang="zh-CN" altLang="en-US" sz="2400" dirty="0">
                <a:solidFill>
                  <a:prstClr val="black"/>
                </a:solidFill>
                <a:latin typeface="微软雅黑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187820" y="652928"/>
              <a:ext cx="0" cy="511876"/>
            </a:xfrm>
            <a:prstGeom prst="line">
              <a:avLst/>
            </a:prstGeom>
            <a:ln>
              <a:solidFill>
                <a:srgbClr val="1B3A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255908" y="922773"/>
              <a:ext cx="862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>
                  <a:solidFill>
                    <a:prstClr val="black"/>
                  </a:solidFill>
                  <a:latin typeface="+mn-ea"/>
                </a:rPr>
                <a:t>FONTS</a:t>
              </a:r>
              <a:endParaRPr lang="en-US" altLang="zh-CN" sz="1600" dirty="0">
                <a:solidFill>
                  <a:prstClr val="black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63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66442" y="47438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微软雅黑"/>
              </a:rPr>
              <a:t>配色</a:t>
            </a:r>
            <a:endParaRPr lang="zh-CN" altLang="en-US" sz="2400" dirty="0">
              <a:solidFill>
                <a:prstClr val="black"/>
              </a:solidFill>
              <a:latin typeface="微软雅黑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98354" y="568261"/>
            <a:ext cx="0" cy="511876"/>
          </a:xfrm>
          <a:prstGeom prst="line">
            <a:avLst/>
          </a:prstGeom>
          <a:ln>
            <a:solidFill>
              <a:srgbClr val="1B3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66442" y="838106"/>
            <a:ext cx="101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latin typeface="+mn-ea"/>
              </a:rPr>
              <a:t>COLOUR</a:t>
            </a:r>
            <a:endParaRPr lang="en-US" altLang="zh-CN" sz="16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20396" y="2530263"/>
            <a:ext cx="1797474" cy="1797474"/>
          </a:xfrm>
          <a:prstGeom prst="ellipse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666663" y="2530263"/>
            <a:ext cx="1797474" cy="1797474"/>
          </a:xfrm>
          <a:prstGeom prst="ellipse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374129" y="2530263"/>
            <a:ext cx="1797474" cy="1797474"/>
          </a:xfrm>
          <a:prstGeom prst="ellipse">
            <a:avLst/>
          </a:prstGeom>
          <a:solidFill>
            <a:srgbClr val="61616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8727862" y="2530263"/>
            <a:ext cx="1797474" cy="1797474"/>
          </a:xfrm>
          <a:prstGeom prst="ellipse">
            <a:avLst/>
          </a:prstGeom>
          <a:solidFill>
            <a:srgbClr val="BDBDBD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8478475" y="-1901401"/>
            <a:ext cx="5277407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56371" y="363857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56371" y="309143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+mn-ea"/>
                <a:ea typeface="+mn-ea"/>
              </a:rPr>
              <a:t>第一部分</a:t>
            </a:r>
          </a:p>
        </p:txBody>
      </p:sp>
      <p:sp>
        <p:nvSpPr>
          <p:cNvPr id="21" name="矩形 20"/>
          <p:cNvSpPr/>
          <p:nvPr/>
        </p:nvSpPr>
        <p:spPr>
          <a:xfrm>
            <a:off x="5756371" y="4408018"/>
            <a:ext cx="536080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+mn-ea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24" name="矩形 23"/>
          <p:cNvSpPr/>
          <p:nvPr/>
        </p:nvSpPr>
        <p:spPr>
          <a:xfrm>
            <a:off x="5877773" y="5364707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39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6442" y="474385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微软雅黑"/>
              </a:rPr>
              <a:t>素材</a:t>
            </a:r>
            <a:r>
              <a:rPr lang="en-US" altLang="zh-CN" sz="2400">
                <a:solidFill>
                  <a:prstClr val="black"/>
                </a:solidFill>
                <a:latin typeface="微软雅黑"/>
              </a:rPr>
              <a:t>&amp;</a:t>
            </a:r>
            <a:r>
              <a:rPr lang="zh-CN" altLang="en-US" sz="2400">
                <a:solidFill>
                  <a:prstClr val="black"/>
                </a:solidFill>
                <a:latin typeface="微软雅黑"/>
              </a:rPr>
              <a:t>参考</a:t>
            </a:r>
            <a:endParaRPr lang="zh-CN" altLang="en-US" sz="2400" dirty="0">
              <a:solidFill>
                <a:prstClr val="black"/>
              </a:solidFill>
              <a:latin typeface="微软雅黑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98354" y="568261"/>
            <a:ext cx="0" cy="511876"/>
          </a:xfrm>
          <a:prstGeom prst="line">
            <a:avLst/>
          </a:prstGeom>
          <a:ln>
            <a:solidFill>
              <a:srgbClr val="1B3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866442" y="838106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latin typeface="+mn-ea"/>
              </a:rPr>
              <a:t>REFERENCE</a:t>
            </a:r>
            <a:endParaRPr lang="en-US" altLang="zh-CN" sz="160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442" y="3217585"/>
            <a:ext cx="203132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/>
              </a:rPr>
              <a:t>锤子科技官网</a:t>
            </a:r>
            <a:endParaRPr lang="zh-CN" altLang="en-US" sz="2400" dirty="0">
              <a:solidFill>
                <a:schemeClr val="bg1"/>
              </a:solidFill>
              <a:latin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354" y="3759200"/>
            <a:ext cx="2011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latin typeface="+mn-ea"/>
              </a:rPr>
              <a:t>www.smartisan.com</a:t>
            </a:r>
            <a:endParaRPr lang="en-US" altLang="zh-CN" sz="16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437" y="1266811"/>
            <a:ext cx="6049339" cy="35828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65" y="2306348"/>
            <a:ext cx="6049339" cy="35828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911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6442" y="47438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微软雅黑"/>
              </a:rPr>
              <a:t>其余图片素材来源</a:t>
            </a:r>
            <a:endParaRPr lang="zh-CN" altLang="en-US" sz="2400" dirty="0">
              <a:solidFill>
                <a:prstClr val="black"/>
              </a:solidFill>
              <a:latin typeface="微软雅黑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98354" y="568261"/>
            <a:ext cx="0" cy="511876"/>
          </a:xfrm>
          <a:prstGeom prst="line">
            <a:avLst/>
          </a:prstGeom>
          <a:ln>
            <a:solidFill>
              <a:srgbClr val="1B3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866442" y="838106"/>
            <a:ext cx="1986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prstClr val="black"/>
                </a:solidFill>
                <a:latin typeface="+mn-ea"/>
              </a:rPr>
              <a:t>PICTURE MATERIAL</a:t>
            </a:r>
            <a:endParaRPr lang="en-US" altLang="zh-CN" sz="16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35944"/>
          <a:stretch/>
        </p:blipFill>
        <p:spPr>
          <a:xfrm>
            <a:off x="0" y="2738869"/>
            <a:ext cx="12192000" cy="41191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618673" y="1610376"/>
            <a:ext cx="295465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微软雅黑"/>
              </a:rPr>
              <a:t>免费可商用高清图库</a:t>
            </a:r>
            <a:endParaRPr lang="zh-CN" altLang="en-US" sz="2400" dirty="0">
              <a:solidFill>
                <a:schemeClr val="bg1"/>
              </a:solidFill>
              <a:latin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92163" y="2171562"/>
            <a:ext cx="1807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>
                <a:solidFill>
                  <a:prstClr val="black"/>
                </a:solidFill>
                <a:latin typeface="+mn-ea"/>
              </a:rPr>
              <a:t>www.pixabay.com</a:t>
            </a:r>
            <a:endParaRPr lang="en-US" altLang="zh-CN" sz="1600" dirty="0">
              <a:solidFill>
                <a:prstClr val="black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9594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301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22108" y="3686887"/>
            <a:ext cx="44886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>
                <a:solidFill>
                  <a:schemeClr val="bg1"/>
                </a:solidFill>
              </a:rPr>
              <a:t>——Smartisan T2 </a:t>
            </a:r>
            <a:r>
              <a:rPr lang="zh-CN" altLang="en-US" sz="2500">
                <a:solidFill>
                  <a:schemeClr val="bg1"/>
                </a:solidFill>
              </a:rPr>
              <a:t>情怀</a:t>
            </a:r>
            <a:r>
              <a:rPr lang="en-US" altLang="zh-CN" sz="2500">
                <a:solidFill>
                  <a:schemeClr val="bg1"/>
                </a:solidFill>
              </a:rPr>
              <a:t>PPT</a:t>
            </a:r>
            <a:r>
              <a:rPr lang="zh-CN" altLang="en-US" sz="2500">
                <a:solidFill>
                  <a:schemeClr val="bg1"/>
                </a:solidFill>
              </a:rPr>
              <a:t>模板</a:t>
            </a:r>
          </a:p>
        </p:txBody>
      </p:sp>
      <p:sp>
        <p:nvSpPr>
          <p:cNvPr id="4" name="矩形 3"/>
          <p:cNvSpPr/>
          <p:nvPr/>
        </p:nvSpPr>
        <p:spPr>
          <a:xfrm>
            <a:off x="5965357" y="2571660"/>
            <a:ext cx="46378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THANKS</a:t>
            </a:r>
            <a:endParaRPr lang="zh-CN" altLang="en-US" sz="7800" b="1">
              <a:solidFill>
                <a:schemeClr val="bg1"/>
              </a:solidFill>
              <a:effectLst>
                <a:outerShdw blurRad="165100" dist="88900" dir="2700000" algn="tl">
                  <a:srgbClr val="000000">
                    <a:alpha val="1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09299" y="4237080"/>
            <a:ext cx="2611189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</a:rPr>
              <a:t>锤友</a:t>
            </a:r>
            <a:r>
              <a:rPr lang="en-US" altLang="zh-CN" sz="2000">
                <a:solidFill>
                  <a:schemeClr val="bg1"/>
                </a:solidFill>
              </a:rPr>
              <a:t>: @Simon_</a:t>
            </a:r>
            <a:r>
              <a:rPr lang="zh-CN" altLang="en-US" sz="2000">
                <a:solidFill>
                  <a:schemeClr val="bg1"/>
                </a:solidFill>
              </a:rPr>
              <a:t>阿文</a:t>
            </a:r>
          </a:p>
        </p:txBody>
      </p:sp>
    </p:spTree>
    <p:extLst>
      <p:ext uri="{BB962C8B-B14F-4D97-AF65-F5344CB8AC3E}">
        <p14:creationId xmlns:p14="http://schemas.microsoft.com/office/powerpoint/2010/main" val="259139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93028" y="3801980"/>
            <a:ext cx="1805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tx1">
                    <a:lumMod val="50000"/>
                    <a:lumOff val="50000"/>
                  </a:schemeClr>
                </a:solidFill>
              </a:rPr>
              <a:t>More than PPT.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34343" y="2852912"/>
            <a:ext cx="2923315" cy="74531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</a:rPr>
              <a:t>SIMON PPT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4"/>
          <a:stretch/>
        </p:blipFill>
        <p:spPr>
          <a:xfrm>
            <a:off x="6015229" y="215901"/>
            <a:ext cx="5730289" cy="6642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1766" y="1734369"/>
            <a:ext cx="351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>
                <a:solidFill>
                  <a:srgbClr val="BDBDBD"/>
                </a:solidFill>
              </a:rPr>
              <a:t>Smartisan T2</a:t>
            </a:r>
            <a:endParaRPr lang="zh-CN" altLang="en-US" sz="4800">
              <a:solidFill>
                <a:srgbClr val="BDBDBD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1766" y="3097469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骁龙™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808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72472" y="325829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处理器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91766" y="3837125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1300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299385" y="39979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主摄像头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60899" y="3097469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16/32 GB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02017" y="325829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容量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60899" y="3837125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</a:rPr>
              <a:t>4.95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</a:rPr>
              <a:t>‘’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015659" y="399795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全高清显示屏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91766" y="2786917"/>
            <a:ext cx="5290663" cy="1810831"/>
            <a:chOff x="1244166" y="3030814"/>
            <a:chExt cx="5290663" cy="181083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244166" y="3030814"/>
              <a:ext cx="529066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244166" y="4841645"/>
              <a:ext cx="529066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1091766" y="4862806"/>
            <a:ext cx="238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616161"/>
                </a:solidFill>
              </a:rPr>
              <a:t>1920 x 1080 </a:t>
            </a:r>
            <a:r>
              <a:rPr lang="zh-CN" altLang="en-US" sz="1400">
                <a:solidFill>
                  <a:srgbClr val="616161"/>
                </a:solidFill>
              </a:rPr>
              <a:t>分辨率，</a:t>
            </a:r>
            <a:r>
              <a:rPr lang="en-US" altLang="zh-CN" sz="1400">
                <a:solidFill>
                  <a:srgbClr val="616161"/>
                </a:solidFill>
              </a:rPr>
              <a:t>445 PPI</a:t>
            </a:r>
            <a:endParaRPr lang="zh-CN" altLang="en-US" sz="1400">
              <a:solidFill>
                <a:srgbClr val="61616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60899" y="4862806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616161"/>
                </a:solidFill>
              </a:rPr>
              <a:t>NFC</a:t>
            </a:r>
            <a:r>
              <a:rPr lang="zh-CN" altLang="en-US" sz="1400">
                <a:solidFill>
                  <a:srgbClr val="616161"/>
                </a:solidFill>
              </a:rPr>
              <a:t>蓝牙 </a:t>
            </a:r>
            <a:r>
              <a:rPr lang="en-US" altLang="zh-CN" sz="1400">
                <a:solidFill>
                  <a:srgbClr val="616161"/>
                </a:solidFill>
              </a:rPr>
              <a:t>4.1 LE</a:t>
            </a:r>
            <a:r>
              <a:rPr lang="zh-CN" altLang="en-US" sz="1400">
                <a:solidFill>
                  <a:srgbClr val="616161"/>
                </a:solidFill>
              </a:rPr>
              <a:t>支持</a:t>
            </a:r>
          </a:p>
        </p:txBody>
      </p:sp>
    </p:spTree>
    <p:extLst>
      <p:ext uri="{BB962C8B-B14F-4D97-AF65-F5344CB8AC3E}">
        <p14:creationId xmlns:p14="http://schemas.microsoft.com/office/powerpoint/2010/main" val="418749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2215870843"/>
              </p:ext>
            </p:extLst>
          </p:nvPr>
        </p:nvGraphicFramePr>
        <p:xfrm>
          <a:off x="1115433" y="1212172"/>
          <a:ext cx="5197026" cy="46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/>
          <p:cNvSpPr txBox="1"/>
          <p:nvPr/>
        </p:nvSpPr>
        <p:spPr>
          <a:xfrm flipH="1">
            <a:off x="3198935" y="1892540"/>
            <a:ext cx="47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>
                    <a:lumMod val="50000"/>
                  </a:schemeClr>
                </a:solidFill>
              </a:rPr>
              <a:t>9</a:t>
            </a:r>
            <a:r>
              <a:rPr lang="en-US" altLang="zh-CN" sz="1050">
                <a:solidFill>
                  <a:schemeClr val="bg1">
                    <a:lumMod val="50000"/>
                  </a:schemeClr>
                </a:solidFill>
              </a:rPr>
              <a:t>%</a:t>
            </a:r>
            <a:endParaRPr lang="zh-CN" altLang="en-US" sz="105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75052" y="3127475"/>
            <a:ext cx="1420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solidFill>
                  <a:schemeClr val="bg1"/>
                </a:solidFill>
                <a:latin typeface="+mj-ea"/>
                <a:ea typeface="+mj-ea"/>
              </a:rPr>
              <a:t>58</a:t>
            </a: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</a:rPr>
              <a:t>%</a:t>
            </a:r>
            <a:endParaRPr lang="zh-CN" altLang="en-US" sz="24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78349" y="2605235"/>
            <a:ext cx="424768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616161"/>
                </a:solidFill>
                <a:latin typeface="+mn-ea"/>
              </a:rPr>
              <a:t>将电源键从边框上移除并整合至 </a:t>
            </a:r>
            <a:r>
              <a:rPr lang="en-US" altLang="zh-CN" sz="1400">
                <a:solidFill>
                  <a:srgbClr val="616161"/>
                </a:solidFill>
                <a:latin typeface="+mn-ea"/>
              </a:rPr>
              <a:t>Home </a:t>
            </a:r>
            <a:r>
              <a:rPr lang="zh-CN" altLang="en-US" sz="1400">
                <a:solidFill>
                  <a:srgbClr val="616161"/>
                </a:solidFill>
                <a:latin typeface="+mn-ea"/>
              </a:rPr>
              <a:t>键内，将 </a:t>
            </a:r>
            <a:r>
              <a:rPr lang="en-US" altLang="zh-CN" sz="1400">
                <a:solidFill>
                  <a:srgbClr val="616161"/>
                </a:solidFill>
                <a:latin typeface="+mn-ea"/>
              </a:rPr>
              <a:t>SIM </a:t>
            </a:r>
            <a:r>
              <a:rPr lang="zh-CN" altLang="en-US" sz="1400">
                <a:solidFill>
                  <a:srgbClr val="616161"/>
                </a:solidFill>
                <a:latin typeface="+mn-ea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10" name="矩形 9"/>
          <p:cNvSpPr/>
          <p:nvPr/>
        </p:nvSpPr>
        <p:spPr>
          <a:xfrm>
            <a:off x="6878447" y="1687725"/>
            <a:ext cx="3483229" cy="6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>
                <a:solidFill>
                  <a:srgbClr val="616161"/>
                </a:solidFill>
                <a:latin typeface="+mj-ea"/>
                <a:ea typeface="+mj-ea"/>
              </a:rPr>
              <a:t>情怀标题</a:t>
            </a:r>
            <a:r>
              <a:rPr lang="en-US" altLang="zh-CN" sz="3200" b="1">
                <a:solidFill>
                  <a:srgbClr val="616161"/>
                </a:solidFill>
                <a:latin typeface="+mj-ea"/>
                <a:ea typeface="+mj-ea"/>
              </a:rPr>
              <a:t>&amp;</a:t>
            </a:r>
            <a:r>
              <a:rPr lang="zh-CN" altLang="en-US" sz="3200" b="1">
                <a:solidFill>
                  <a:srgbClr val="616161"/>
                </a:solidFill>
                <a:latin typeface="+mj-ea"/>
                <a:ea typeface="+mj-ea"/>
              </a:rPr>
              <a:t>数据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78350" y="2415760"/>
            <a:ext cx="4247680" cy="1579996"/>
            <a:chOff x="7207719" y="3487424"/>
            <a:chExt cx="2323329" cy="1579996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7207719" y="3487424"/>
              <a:ext cx="2323329" cy="0"/>
            </a:xfrm>
            <a:prstGeom prst="line">
              <a:avLst/>
            </a:prstGeom>
            <a:ln>
              <a:solidFill>
                <a:srgbClr val="6161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207719" y="5067420"/>
              <a:ext cx="2323329" cy="0"/>
            </a:xfrm>
            <a:prstGeom prst="line">
              <a:avLst/>
            </a:prstGeom>
            <a:ln>
              <a:solidFill>
                <a:srgbClr val="6161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 flipH="1">
            <a:off x="2409154" y="2415760"/>
            <a:ext cx="64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10</a:t>
            </a:r>
            <a:r>
              <a:rPr lang="en-US" altLang="zh-CN" sz="1050">
                <a:solidFill>
                  <a:schemeClr val="bg1"/>
                </a:solidFill>
              </a:rPr>
              <a:t>%</a:t>
            </a:r>
            <a:endParaRPr lang="zh-CN" altLang="en-US" sz="105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 flipH="1">
            <a:off x="2256754" y="3686364"/>
            <a:ext cx="80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23</a:t>
            </a:r>
            <a:r>
              <a:rPr lang="en-US" altLang="zh-CN" sz="1050">
                <a:solidFill>
                  <a:schemeClr val="bg1"/>
                </a:solidFill>
              </a:rPr>
              <a:t>%</a:t>
            </a:r>
            <a:endParaRPr lang="zh-CN" altLang="en-US" sz="105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5" y="1212172"/>
            <a:ext cx="5478441" cy="5861932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6978349" y="4205449"/>
            <a:ext cx="1233543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+mn-ea"/>
              </a:rPr>
              <a:t>Smartisan T2</a:t>
            </a:r>
            <a:endParaRPr lang="zh-CN" alt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6006164" y="2042740"/>
            <a:ext cx="487769" cy="5624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493933" y="2042739"/>
            <a:ext cx="3437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11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2"/>
          <a:stretch/>
        </p:blipFill>
        <p:spPr>
          <a:xfrm>
            <a:off x="1872343" y="368299"/>
            <a:ext cx="3095666" cy="64897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50831" y="2809775"/>
            <a:ext cx="5588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>
                <a:solidFill>
                  <a:srgbClr val="BDBDBD"/>
                </a:solidFill>
                <a:latin typeface="+mn-ea"/>
              </a:rPr>
              <a:t>Smartisan OS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是基于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Android™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深度优化和改良的操作系统，它所追求的美观、简洁、高效与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Smartisan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手机硬件的设计内外呼应、相得益彰。精美的界面、动人心弦的动画、接近完美的中文字体，还有“远程协助”、“车载模式”等上百项体贴入微的功能改进，让你在日常使用中，时刻感受到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Smartisan OS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带来的卓越体验。</a:t>
            </a:r>
          </a:p>
        </p:txBody>
      </p:sp>
      <p:sp>
        <p:nvSpPr>
          <p:cNvPr id="4" name="矩形 3"/>
          <p:cNvSpPr/>
          <p:nvPr/>
        </p:nvSpPr>
        <p:spPr>
          <a:xfrm>
            <a:off x="5650831" y="2052645"/>
            <a:ext cx="399769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600">
                <a:solidFill>
                  <a:schemeClr val="bg1"/>
                </a:solidFill>
                <a:latin typeface="+mn-ea"/>
              </a:rPr>
              <a:t>请输入你的情怀</a:t>
            </a:r>
          </a:p>
        </p:txBody>
      </p:sp>
      <p:sp>
        <p:nvSpPr>
          <p:cNvPr id="5" name="矩形 4"/>
          <p:cNvSpPr/>
          <p:nvPr/>
        </p:nvSpPr>
        <p:spPr>
          <a:xfrm>
            <a:off x="5768484" y="4361407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6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2139" r="34257" b="21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238250" y="1867302"/>
            <a:ext cx="5073650" cy="3123397"/>
            <a:chOff x="1238250" y="1702202"/>
            <a:chExt cx="5073650" cy="3123397"/>
          </a:xfrm>
        </p:grpSpPr>
        <p:sp>
          <p:nvSpPr>
            <p:cNvPr id="4" name="矩形 3"/>
            <p:cNvSpPr/>
            <p:nvPr/>
          </p:nvSpPr>
          <p:spPr>
            <a:xfrm>
              <a:off x="1238250" y="1956908"/>
              <a:ext cx="507365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800"/>
                <a:t>未来属于我们当中</a:t>
              </a:r>
              <a:endParaRPr lang="en-US" altLang="zh-CN" sz="4800"/>
            </a:p>
            <a:p>
              <a:pPr algn="just"/>
              <a:r>
                <a:rPr lang="zh-CN" altLang="en-US" sz="3600" b="1">
                  <a:latin typeface="+mj-ea"/>
                  <a:ea typeface="+mj-ea"/>
                </a:rPr>
                <a:t>那些仍然愿意弄脏双手的少数分子。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321076" y="1702202"/>
              <a:ext cx="4990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321076" y="4825599"/>
              <a:ext cx="4990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238250" y="4150606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/>
                <a:t>罗永浩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6381843"/>
            <a:ext cx="1286596" cy="1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-301900" y="-2001797"/>
            <a:ext cx="5277407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71400" b="1">
              <a:solidFill>
                <a:schemeClr val="tx1">
                  <a:lumMod val="75000"/>
                  <a:lumOff val="25000"/>
                  <a:alpha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2" r="43123" b="1"/>
          <a:stretch/>
        </p:blipFill>
        <p:spPr>
          <a:xfrm>
            <a:off x="7777450" y="0"/>
            <a:ext cx="4414550" cy="53536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2471" y="299245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请输入你的情怀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22471" y="244531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+mn-ea"/>
                <a:ea typeface="+mn-ea"/>
              </a:rPr>
              <a:t>第二部分</a:t>
            </a:r>
          </a:p>
        </p:txBody>
      </p:sp>
      <p:sp>
        <p:nvSpPr>
          <p:cNvPr id="8" name="矩形 7"/>
          <p:cNvSpPr/>
          <p:nvPr/>
        </p:nvSpPr>
        <p:spPr>
          <a:xfrm>
            <a:off x="1222471" y="3761898"/>
            <a:ext cx="536080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+mn-ea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+mn-ea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+mn-ea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9" name="矩形 8"/>
          <p:cNvSpPr/>
          <p:nvPr/>
        </p:nvSpPr>
        <p:spPr>
          <a:xfrm>
            <a:off x="1343873" y="4718587"/>
            <a:ext cx="153253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n-ea"/>
              </a:rPr>
              <a:t>Smartisan T2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71" y="2223536"/>
            <a:ext cx="2223408" cy="3920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08" y="2845844"/>
            <a:ext cx="1466357" cy="2591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96" y="2223536"/>
            <a:ext cx="2223408" cy="3920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433" y="2845844"/>
            <a:ext cx="1466357" cy="25917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21" y="2223536"/>
            <a:ext cx="2223408" cy="392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58" y="2845844"/>
            <a:ext cx="1466357" cy="2591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8708" y="1661259"/>
            <a:ext cx="9214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>
                <a:solidFill>
                  <a:srgbClr val="616161"/>
                </a:solidFill>
                <a:latin typeface="+mn-ea"/>
              </a:rPr>
              <a:t>你的 </a:t>
            </a:r>
            <a:r>
              <a:rPr lang="en-US" altLang="zh-CN" sz="1600">
                <a:solidFill>
                  <a:srgbClr val="616161"/>
                </a:solidFill>
                <a:latin typeface="+mn-ea"/>
              </a:rPr>
              <a:t>Smartisan </a:t>
            </a:r>
            <a:r>
              <a:rPr lang="zh-CN" altLang="en-US" sz="1600">
                <a:solidFill>
                  <a:srgbClr val="616161"/>
                </a:solidFill>
                <a:latin typeface="+mn-ea"/>
              </a:rPr>
              <a:t>手机可以方便地通过网络操作另一台 </a:t>
            </a:r>
            <a:r>
              <a:rPr lang="en-US" altLang="zh-CN" sz="1600">
                <a:solidFill>
                  <a:srgbClr val="616161"/>
                </a:solidFill>
                <a:latin typeface="+mn-ea"/>
              </a:rPr>
              <a:t>Smartisan </a:t>
            </a:r>
            <a:r>
              <a:rPr lang="zh-CN" altLang="en-US" sz="1600">
                <a:solidFill>
                  <a:srgbClr val="616161"/>
                </a:solidFill>
                <a:latin typeface="+mn-ea"/>
              </a:rPr>
              <a:t>手机，以帮助对方</a:t>
            </a:r>
          </a:p>
        </p:txBody>
      </p:sp>
      <p:sp>
        <p:nvSpPr>
          <p:cNvPr id="3" name="矩形 2"/>
          <p:cNvSpPr/>
          <p:nvPr/>
        </p:nvSpPr>
        <p:spPr>
          <a:xfrm>
            <a:off x="1488708" y="997903"/>
            <a:ext cx="9214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latin typeface="+mn-ea"/>
              </a:rPr>
              <a:t>远程协助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683359" y="3891437"/>
            <a:ext cx="250257" cy="500514"/>
            <a:chOff x="6689558" y="882773"/>
            <a:chExt cx="250257" cy="500514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4258384" y="3891437"/>
            <a:ext cx="250257" cy="500514"/>
            <a:chOff x="6689558" y="882773"/>
            <a:chExt cx="250257" cy="500514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2889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2015模板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1C23"/>
      </a:accent1>
      <a:accent2>
        <a:srgbClr val="25243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imon PPT">
      <a:majorFont>
        <a:latin typeface="Segoe UI Light 8"/>
        <a:ea typeface="微软雅黑"/>
        <a:cs typeface=""/>
      </a:majorFont>
      <a:minorFont>
        <a:latin typeface="Segoe UI Light 8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spAutoFit/>
      </a:bodyPr>
      <a:lstStyle>
        <a:defPPr algn="ctr">
          <a:defRPr sz="280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1207</Words>
  <Application>Microsoft Office PowerPoint</Application>
  <PresentationFormat>宽屏</PresentationFormat>
  <Paragraphs>145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微软雅黑</vt:lpstr>
      <vt:lpstr>Segoe UI</vt:lpstr>
      <vt:lpstr>Segoe UI Light 8</vt:lpstr>
      <vt:lpstr>微软雅黑 Light</vt:lpstr>
      <vt:lpstr>Arial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 SIMON</dc:creator>
  <cp:lastModifiedBy>DaiJun</cp:lastModifiedBy>
  <cp:revision>117</cp:revision>
  <dcterms:created xsi:type="dcterms:W3CDTF">2015-12-29T08:06:59Z</dcterms:created>
  <dcterms:modified xsi:type="dcterms:W3CDTF">2022-12-27T22:38:07Z</dcterms:modified>
</cp:coreProperties>
</file>